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A49C"/>
    <a:srgbClr val="C7D4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D2372-7213-490C-A0AA-7CA3DDA7024C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A609-6FBE-4D6D-B676-971C7E386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637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D2372-7213-490C-A0AA-7CA3DDA7024C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A609-6FBE-4D6D-B676-971C7E386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617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D2372-7213-490C-A0AA-7CA3DDA7024C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A609-6FBE-4D6D-B676-971C7E386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0378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44631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99066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7473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75002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55914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83632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279731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1559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D2372-7213-490C-A0AA-7CA3DDA7024C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A609-6FBE-4D6D-B676-971C7E386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83867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96226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527411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4363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D2372-7213-490C-A0AA-7CA3DDA7024C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A609-6FBE-4D6D-B676-971C7E386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079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D2372-7213-490C-A0AA-7CA3DDA7024C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A609-6FBE-4D6D-B676-971C7E386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050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D2372-7213-490C-A0AA-7CA3DDA7024C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A609-6FBE-4D6D-B676-971C7E386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479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D2372-7213-490C-A0AA-7CA3DDA7024C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A609-6FBE-4D6D-B676-971C7E386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342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D2372-7213-490C-A0AA-7CA3DDA7024C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A609-6FBE-4D6D-B676-971C7E386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604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D2372-7213-490C-A0AA-7CA3DDA7024C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A609-6FBE-4D6D-B676-971C7E386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966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D2372-7213-490C-A0AA-7CA3DDA7024C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A609-6FBE-4D6D-B676-971C7E386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261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8D2372-7213-490C-A0AA-7CA3DDA7024C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0EA609-6FBE-4D6D-B676-971C7E386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566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4946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2209800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Correcting Misplaced and Dangling Modifiers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1547446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6771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547446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82028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Dangling Modifiers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542923" y="1849761"/>
            <a:ext cx="8058154" cy="1482424"/>
            <a:chOff x="542923" y="1849761"/>
            <a:chExt cx="8058154" cy="693935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solidFill>
              <a:srgbClr val="CCA49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2078222"/>
              <a:ext cx="7807571" cy="216109"/>
            </a:xfrm>
            <a:prstGeom prst="rect">
              <a:avLst/>
            </a:prstGeom>
            <a:solidFill>
              <a:srgbClr val="CCA49C"/>
            </a:solidFill>
          </p:spPr>
          <p:txBody>
            <a:bodyPr wrap="square" rtlCol="0" anchor="ctr">
              <a:spAutoFit/>
            </a:bodyPr>
            <a:lstStyle/>
            <a:p>
              <a:r>
                <a:rPr lang="en-US" sz="2400" b="1" dirty="0">
                  <a:solidFill>
                    <a:srgbClr val="323542"/>
                  </a:solidFill>
                </a:rPr>
                <a:t>While swimming in the pool, </a:t>
              </a:r>
              <a:r>
                <a:rPr lang="en-US" sz="2400" dirty="0">
                  <a:solidFill>
                    <a:srgbClr val="323542"/>
                  </a:solidFill>
                </a:rPr>
                <a:t>the raft flipped.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384011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Dangling Modifiers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542923" y="1849761"/>
            <a:ext cx="8058154" cy="1482424"/>
            <a:chOff x="542923" y="1849761"/>
            <a:chExt cx="8058154" cy="693935"/>
          </a:xfrm>
          <a:solidFill>
            <a:srgbClr val="CCA49C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2078222"/>
              <a:ext cx="7807571" cy="21610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r>
                <a:rPr lang="en-US" sz="2400" b="1" dirty="0">
                  <a:solidFill>
                    <a:srgbClr val="323542"/>
                  </a:solidFill>
                </a:rPr>
                <a:t>While swimming in the pool, </a:t>
              </a:r>
              <a:r>
                <a:rPr lang="en-US" sz="2400" strike="sngStrike" dirty="0">
                  <a:solidFill>
                    <a:srgbClr val="323542"/>
                  </a:solidFill>
                </a:rPr>
                <a:t>the raft flipped</a:t>
              </a:r>
              <a:r>
                <a:rPr lang="en-US" sz="2400" dirty="0">
                  <a:solidFill>
                    <a:srgbClr val="323542"/>
                  </a:solidFill>
                </a:rPr>
                <a:t>.</a:t>
              </a:r>
              <a:endParaRPr lang="en-US" sz="2400" b="1" dirty="0">
                <a:solidFill>
                  <a:srgbClr val="323542"/>
                </a:solidFill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542923" y="3467968"/>
            <a:ext cx="8058154" cy="1482424"/>
            <a:chOff x="542923" y="1849761"/>
            <a:chExt cx="8058154" cy="693935"/>
          </a:xfrm>
          <a:solidFill>
            <a:srgbClr val="CCA49C"/>
          </a:solidFill>
        </p:grpSpPr>
        <p:sp>
          <p:nvSpPr>
            <p:cNvPr id="12" name="Rectangle 11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33045" y="2078222"/>
              <a:ext cx="7807571" cy="21610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r>
                <a:rPr lang="en-US" sz="2400" b="1" dirty="0">
                  <a:solidFill>
                    <a:srgbClr val="323542"/>
                  </a:solidFill>
                </a:rPr>
                <a:t>While swimming in the pool, </a:t>
              </a:r>
              <a:r>
                <a:rPr lang="en-US" sz="2400" b="1" u="sng" dirty="0">
                  <a:solidFill>
                    <a:srgbClr val="323542"/>
                  </a:solidFill>
                </a:rPr>
                <a:t>Casey</a:t>
              </a:r>
              <a:r>
                <a:rPr lang="en-US" sz="2400" dirty="0">
                  <a:solidFill>
                    <a:srgbClr val="323542"/>
                  </a:solidFill>
                </a:rPr>
                <a:t> flipped her raft.</a:t>
              </a:r>
              <a:endParaRPr lang="en-US" sz="2400" b="1" u="sng" dirty="0">
                <a:solidFill>
                  <a:srgbClr val="323542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103795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335168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410226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prstClr val="white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prstClr val="white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7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2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50383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Correcting Misplaced and Dangling Modifiers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767769" y="1612191"/>
            <a:ext cx="7608462" cy="3252040"/>
            <a:chOff x="365111" y="1821206"/>
            <a:chExt cx="8443024" cy="3298655"/>
          </a:xfrm>
          <a:solidFill>
            <a:srgbClr val="314C57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>
                    <a:solidFill>
                      <a:schemeClr val="bg1"/>
                    </a:solidFill>
                  </a:rPr>
                  <a:t>&amp;</a:t>
                </a:r>
                <a:endParaRPr lang="en-US" sz="40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566563"/>
              <a:ext cx="3325552" cy="159216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800" dirty="0">
                  <a:solidFill>
                    <a:schemeClr val="bg1"/>
                  </a:solidFill>
                </a:rPr>
                <a:t>Misplaced Modifiers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2566563"/>
              <a:ext cx="3325552" cy="159216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800" dirty="0">
                  <a:solidFill>
                    <a:schemeClr val="bg1"/>
                  </a:solidFill>
                </a:rPr>
                <a:t>Dangling Modifiers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44705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Misplaced Modifiers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24322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Misplaced Modifiers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542923" y="1849761"/>
            <a:ext cx="8058154" cy="1482424"/>
            <a:chOff x="542923" y="1849761"/>
            <a:chExt cx="8058154" cy="693935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2078222"/>
              <a:ext cx="7807571" cy="21610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r>
                <a:rPr lang="en-US" sz="2400" dirty="0">
                  <a:solidFill>
                    <a:srgbClr val="323542"/>
                  </a:solidFill>
                </a:rPr>
                <a:t>Evan admired the fluffy white clouds </a:t>
              </a:r>
              <a:r>
                <a:rPr lang="en-US" sz="2400" b="1" dirty="0">
                  <a:solidFill>
                    <a:srgbClr val="323542"/>
                  </a:solidFill>
                </a:rPr>
                <a:t>gazing at the sky</a:t>
              </a:r>
              <a:r>
                <a:rPr lang="en-US" sz="2400" dirty="0">
                  <a:solidFill>
                    <a:srgbClr val="323542"/>
                  </a:solidFill>
                </a:rPr>
                <a:t>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333197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Misplaced Modifiers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542923" y="1849761"/>
            <a:ext cx="8058154" cy="1482424"/>
            <a:chOff x="542923" y="1849761"/>
            <a:chExt cx="8058154" cy="693935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2078222"/>
              <a:ext cx="7807571" cy="21610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r>
                <a:rPr lang="en-US" sz="2400" dirty="0">
                  <a:solidFill>
                    <a:srgbClr val="323542"/>
                  </a:solidFill>
                </a:rPr>
                <a:t>Evan admired the fluffy white clouds </a:t>
              </a:r>
              <a:r>
                <a:rPr lang="en-US" sz="2400" b="1" strike="sngStrike" dirty="0">
                  <a:solidFill>
                    <a:srgbClr val="323542"/>
                  </a:solidFill>
                </a:rPr>
                <a:t>gazing at the sky</a:t>
              </a:r>
              <a:r>
                <a:rPr lang="en-US" sz="2400" dirty="0">
                  <a:solidFill>
                    <a:srgbClr val="323542"/>
                  </a:solidFill>
                </a:rPr>
                <a:t>.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542923" y="3467968"/>
            <a:ext cx="8058154" cy="1482424"/>
            <a:chOff x="542923" y="1849761"/>
            <a:chExt cx="8058154" cy="693935"/>
          </a:xfrm>
          <a:solidFill>
            <a:srgbClr val="C7D4CB"/>
          </a:solidFill>
        </p:grpSpPr>
        <p:sp>
          <p:nvSpPr>
            <p:cNvPr id="12" name="Rectangle 11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33045" y="2078222"/>
              <a:ext cx="7807571" cy="21610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r>
                <a:rPr lang="en-US" sz="2400" b="1" dirty="0">
                  <a:solidFill>
                    <a:srgbClr val="323542"/>
                  </a:solidFill>
                </a:rPr>
                <a:t>Gazing at the sky, </a:t>
              </a:r>
              <a:r>
                <a:rPr lang="en-US" sz="2400" dirty="0">
                  <a:solidFill>
                    <a:srgbClr val="323542"/>
                  </a:solidFill>
                </a:rPr>
                <a:t>Evan admired the fluffy white clouds.</a:t>
              </a:r>
              <a:endParaRPr lang="en-US" sz="2400" b="1" dirty="0">
                <a:solidFill>
                  <a:srgbClr val="323542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987636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Misplaced Modifiers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542923" y="1849761"/>
            <a:ext cx="8058154" cy="1482424"/>
            <a:chOff x="542923" y="1849761"/>
            <a:chExt cx="8058154" cy="693935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2078222"/>
              <a:ext cx="7807571" cy="21610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r>
                <a:rPr lang="en-US" sz="2400" dirty="0">
                  <a:solidFill>
                    <a:srgbClr val="323542"/>
                  </a:solidFill>
                </a:rPr>
                <a:t>The donut sat on the table, </a:t>
              </a:r>
              <a:r>
                <a:rPr lang="en-US" sz="2400" b="1" dirty="0">
                  <a:solidFill>
                    <a:srgbClr val="323542"/>
                  </a:solidFill>
                </a:rPr>
                <a:t>stale</a:t>
              </a:r>
              <a:r>
                <a:rPr lang="en-US" sz="2400" dirty="0">
                  <a:solidFill>
                    <a:srgbClr val="323542"/>
                  </a:solidFill>
                </a:rPr>
                <a:t>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516525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Misplaced Modifiers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542923" y="1849761"/>
            <a:ext cx="8058154" cy="1482424"/>
            <a:chOff x="542923" y="1849761"/>
            <a:chExt cx="8058154" cy="693935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2078222"/>
              <a:ext cx="7807571" cy="21610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r>
                <a:rPr lang="en-US" sz="2400" dirty="0">
                  <a:solidFill>
                    <a:srgbClr val="323542"/>
                  </a:solidFill>
                </a:rPr>
                <a:t>The donut sat on the table, </a:t>
              </a:r>
              <a:r>
                <a:rPr lang="en-US" sz="2400" b="1" strike="sngStrike" dirty="0">
                  <a:solidFill>
                    <a:srgbClr val="323542"/>
                  </a:solidFill>
                </a:rPr>
                <a:t>stale</a:t>
              </a:r>
              <a:r>
                <a:rPr lang="en-US" sz="2400" dirty="0">
                  <a:solidFill>
                    <a:srgbClr val="323542"/>
                  </a:solidFill>
                </a:rPr>
                <a:t>.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542923" y="3467968"/>
            <a:ext cx="8058154" cy="1482424"/>
            <a:chOff x="542923" y="1849761"/>
            <a:chExt cx="8058154" cy="693935"/>
          </a:xfrm>
          <a:solidFill>
            <a:srgbClr val="C7D4CB"/>
          </a:solidFill>
        </p:grpSpPr>
        <p:sp>
          <p:nvSpPr>
            <p:cNvPr id="12" name="Rectangle 11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33045" y="2078222"/>
              <a:ext cx="7807571" cy="21610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r>
                <a:rPr lang="en-US" sz="2400" dirty="0">
                  <a:solidFill>
                    <a:srgbClr val="323542"/>
                  </a:solidFill>
                </a:rPr>
                <a:t>The </a:t>
              </a:r>
              <a:r>
                <a:rPr lang="en-US" sz="2400" b="1" dirty="0">
                  <a:solidFill>
                    <a:srgbClr val="323542"/>
                  </a:solidFill>
                </a:rPr>
                <a:t>stale </a:t>
              </a:r>
              <a:r>
                <a:rPr lang="en-US" sz="2400" dirty="0">
                  <a:solidFill>
                    <a:srgbClr val="323542"/>
                  </a:solidFill>
                </a:rPr>
                <a:t>donut sat on the table.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048075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Misplaced Modifiers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542923" y="1849761"/>
            <a:ext cx="8058154" cy="1482424"/>
            <a:chOff x="542923" y="1849761"/>
            <a:chExt cx="8058154" cy="693935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2078222"/>
              <a:ext cx="7807571" cy="21610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r>
                <a:rPr lang="en-US" sz="2400" dirty="0">
                  <a:solidFill>
                    <a:srgbClr val="323542"/>
                  </a:solidFill>
                </a:rPr>
                <a:t>The books </a:t>
              </a:r>
              <a:r>
                <a:rPr lang="en-US" sz="2400" b="1" dirty="0">
                  <a:solidFill>
                    <a:srgbClr val="323542"/>
                  </a:solidFill>
                </a:rPr>
                <a:t>in the library </a:t>
              </a:r>
              <a:r>
                <a:rPr lang="en-US" sz="2400" dirty="0">
                  <a:solidFill>
                    <a:srgbClr val="323542"/>
                  </a:solidFill>
                </a:rPr>
                <a:t>cannot be purchased.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542923" y="3467968"/>
            <a:ext cx="8058154" cy="1482424"/>
            <a:chOff x="542923" y="1849761"/>
            <a:chExt cx="8058154" cy="693935"/>
          </a:xfrm>
          <a:solidFill>
            <a:srgbClr val="C7D4CB"/>
          </a:solidFill>
        </p:grpSpPr>
        <p:sp>
          <p:nvSpPr>
            <p:cNvPr id="12" name="Rectangle 11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33045" y="2078222"/>
              <a:ext cx="7807571" cy="21610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r>
                <a:rPr lang="en-US" sz="2400" dirty="0">
                  <a:solidFill>
                    <a:srgbClr val="323542"/>
                  </a:solidFill>
                </a:rPr>
                <a:t>The books cannot be purchased </a:t>
              </a:r>
              <a:r>
                <a:rPr lang="en-US" sz="2400" b="1" dirty="0">
                  <a:solidFill>
                    <a:srgbClr val="323542"/>
                  </a:solidFill>
                </a:rPr>
                <a:t>in the library</a:t>
              </a:r>
              <a:r>
                <a:rPr lang="en-US" sz="2400" dirty="0">
                  <a:solidFill>
                    <a:srgbClr val="323542"/>
                  </a:solidFill>
                </a:rPr>
                <a:t>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775771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Dangling Modifiers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96258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166</Words>
  <Application>Microsoft Office PowerPoint</Application>
  <PresentationFormat>On-screen Show (4:3)</PresentationFormat>
  <Paragraphs>37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Pressimone Beckowski</dc:creator>
  <cp:lastModifiedBy>Caitlin Clark</cp:lastModifiedBy>
  <cp:revision>3</cp:revision>
  <dcterms:created xsi:type="dcterms:W3CDTF">2015-07-12T23:34:44Z</dcterms:created>
  <dcterms:modified xsi:type="dcterms:W3CDTF">2018-05-04T19:26:47Z</dcterms:modified>
</cp:coreProperties>
</file>